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81" r:id="rId26"/>
    <p:sldId id="282" r:id="rId27"/>
    <p:sldId id="283" r:id="rId28"/>
    <p:sldId id="286" r:id="rId29"/>
    <p:sldId id="287" r:id="rId30"/>
    <p:sldId id="288" r:id="rId31"/>
    <p:sldId id="289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D248B6-CEFA-4E69-A25D-6DB459E88B82}" type="datetimeFigureOut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65BEBE-5E5F-4104-88E4-821EE59F0F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2B815E-D94F-4E25-8C1B-BC2A2C8EA6FC}" type="datetimeFigureOut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D64979-CE03-490D-B78C-CC0CBD8211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41D8E6-AF52-489A-AD1A-35C30F68A6C2}" type="datetimeFigureOut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F3D31-FE35-42F6-98CD-DE61DB1309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0BD407-783F-45EA-9C5B-A66AF4ED7B7A}" type="datetimeFigureOut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F750D4-73FE-4976-BDBC-97FF53C26C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A997E2-A309-4B22-9340-D2301ADB11F0}" type="datetimeFigureOut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694B5675-B7D9-48CE-AD83-E06F5C3048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81A32-A1EE-49F7-9111-CB3437D6AFC1}" type="datetimeFigureOut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64FBC5-2DEF-4C0E-BA1E-EA28CC056B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124BA3-5A36-42B1-BA16-B2DE042131CF}" type="datetimeFigureOut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E661D-266D-478C-9476-83F2B8CA4F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40A341-DF96-4F21-B838-91C1FCB65F8E}" type="datetimeFigureOut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FB934-7CA0-46C7-8E73-C05F0F4F04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2C2E76-34AC-437D-9305-1463ED0F4ED2}" type="datetimeFigureOut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95A24-240A-45FE-9121-63540D9A1B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0985D0-59E1-43C9-8F33-37E214C75FBD}" type="datetimeFigureOut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3B982-00E7-4C76-8593-B3F9DB2503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4F2947-66F9-40A7-AA76-A90B37BBE299}" type="datetimeFigureOut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D54A96DB-2F18-4D16-B0EB-AD215BC461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6393175-D544-4431-ADBE-8ADA6BB5FB56}" type="datetimeFigureOut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39CAF361-D471-44BA-A5CF-332A65CD12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 eaLnBrk="1" hangingPunct="1"/>
            <a:r>
              <a:rPr lang="ru-RU" i="1" dirty="0">
                <a:solidFill>
                  <a:srgbClr val="89898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ru-RU" dirty="0">
                <a:solidFill>
                  <a:srgbClr val="898989"/>
                </a:solidFill>
              </a:rPr>
              <a:t>Томский государственный педагогический университет</a:t>
            </a:r>
          </a:p>
          <a:p>
            <a:pPr eaLnBrk="1" hangingPunct="1"/>
            <a:r>
              <a:rPr lang="ru-RU" dirty="0">
                <a:solidFill>
                  <a:srgbClr val="898989"/>
                </a:solidFill>
              </a:rPr>
              <a:t>Институт психологии и педагогики</a:t>
            </a:r>
          </a:p>
          <a:p>
            <a:pPr eaLnBrk="1" hangingPunct="1"/>
            <a:r>
              <a:rPr lang="ru-RU" dirty="0" err="1">
                <a:solidFill>
                  <a:srgbClr val="898989"/>
                </a:solidFill>
              </a:rPr>
              <a:t>канд.пед.наук</a:t>
            </a:r>
            <a:r>
              <a:rPr lang="ru-RU" dirty="0">
                <a:solidFill>
                  <a:srgbClr val="898989"/>
                </a:solidFill>
              </a:rPr>
              <a:t> Е.Н. Дудина</a:t>
            </a:r>
          </a:p>
        </p:txBody>
      </p:sp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69850" eaLnBrk="1" hangingPunct="1">
              <a:spcBef>
                <a:spcPts val="25"/>
              </a:spcBef>
            </a:pPr>
            <a:r>
              <a:rPr lang="ru-RU" sz="4000" i="1">
                <a:latin typeface="Times New Roman" pitchFamily="18" charset="0"/>
                <a:cs typeface="Times New Roman" pitchFamily="18" charset="0"/>
              </a:rPr>
              <a:t>Специфические особенности психики и поведения подростков</a:t>
            </a:r>
            <a:br>
              <a:rPr lang="ru-RU" sz="2500">
                <a:latin typeface="Times New Roman" pitchFamily="18" charset="0"/>
                <a:cs typeface="Times New Roman" pitchFamily="18" charset="0"/>
              </a:rPr>
            </a:br>
            <a:endParaRPr lang="ru-RU" sz="4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ъект 2"/>
          <p:cNvSpPr>
            <a:spLocks noGrp="1"/>
          </p:cNvSpPr>
          <p:nvPr>
            <p:ph sz="quarter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  <a:tabLst>
                <a:tab pos="384175" algn="l"/>
              </a:tabLst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  <a:tabLst>
                <a:tab pos="384175" algn="l"/>
              </a:tabLst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  <a:tabLst>
                <a:tab pos="384175" algn="l"/>
              </a:tabLst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3. Реакция группирования.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Ею объясняется стремление к образованию спонтанных подростковых групп с определенным стилем поведения и системой внутригрупповых взаимоотношений, со своим лидером. В неблагоприятных средовых условиях, при различного рода неполноценности нервной системы подростка склонность к этой реакции может в значительной мере определять его поведение и быть причиной асоциальных поступков.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tabLst>
                <a:tab pos="384175" algn="l"/>
              </a:tabLst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ъект 2"/>
          <p:cNvSpPr>
            <a:spLocks noGrp="1"/>
          </p:cNvSpPr>
          <p:nvPr>
            <p:ph sz="quarter" idx="1"/>
          </p:nvPr>
        </p:nvSpPr>
        <p:spPr>
          <a:xfrm>
            <a:off x="457200" y="549275"/>
            <a:ext cx="8229600" cy="5576888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lnSpc>
                <a:spcPct val="90000"/>
              </a:lnSpc>
              <a:buFont typeface="Arial" charset="0"/>
              <a:buNone/>
              <a:tabLst>
                <a:tab pos="384175" algn="l"/>
              </a:tabLst>
            </a:pPr>
            <a:r>
              <a:rPr lang="ru-RU" sz="2700" i="1">
                <a:latin typeface="Times New Roman" pitchFamily="18" charset="0"/>
                <a:cs typeface="Times New Roman" pitchFamily="18" charset="0"/>
              </a:rPr>
              <a:t>4. Реакция увлечения (хобби-реакция) . </a:t>
            </a:r>
            <a:r>
              <a:rPr lang="ru-RU" sz="2700">
                <a:latin typeface="Times New Roman" pitchFamily="18" charset="0"/>
                <a:cs typeface="Times New Roman" pitchFamily="18" charset="0"/>
              </a:rPr>
              <a:t>Она отражает особенности внутренней структуры личности подростка. Увлечение спортом, стремление к лидерству, азартные игры, страсть к коллекционированию более характерны для подростков-мальчиков. Занятия, мотивом которых является стремление привлечь к себе внимание (участие в самодеятельности, увлечение экстравагантной одеждой и т.п.), более типичны для девочек. Интеллектуально-эстетические увлечения, отражающие глубокий интерес к какому-либо определенному предмету, явлению (литературе, музыке, изобразительному искусству, технике, природе и т.п.), могут наблюдаться у подростков обоих полов.</a:t>
            </a:r>
            <a:endParaRPr lang="ru-RU" sz="150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tabLst>
                <a:tab pos="384175" algn="l"/>
              </a:tabLst>
            </a:pPr>
            <a:endParaRPr lang="ru-RU" sz="27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ъект 2"/>
          <p:cNvSpPr>
            <a:spLocks noGrp="1"/>
          </p:cNvSpPr>
          <p:nvPr>
            <p:ph sz="quarter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26988" indent="215900" algn="just" eaLnBrk="1" hangingPunct="1">
              <a:tabLst>
                <a:tab pos="444500" algn="l"/>
              </a:tabLst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26988" indent="215900" algn="just" eaLnBrk="1" hangingPunct="1">
              <a:tabLst>
                <a:tab pos="444500" algn="l"/>
              </a:tabLst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26988" indent="215900" algn="just" eaLnBrk="1" hangingPunct="1">
              <a:tabLst>
                <a:tab pos="444500" algn="l"/>
              </a:tabLst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Реакции, обусловленные формирующимся сексуальным влечением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(повышенный интерес к сексуальным проблемам, ранняя половая жизнь, онанизм и т.д.).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6988" indent="215900" algn="just" eaLnBrk="1" hangingPunct="1">
              <a:tabLst>
                <a:tab pos="444500" algn="l"/>
              </a:tabLs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Описанные реакции могут быть представлены как в вариантах поведения, нормальных для данного возрастного периода, так и в патологических, не только приводящих к школьной и социальной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дезадаптации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но и требующих нередко лечебной коррекции.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6988" indent="215900" eaLnBrk="1" hangingPunct="1">
              <a:tabLst>
                <a:tab pos="444500" algn="l"/>
              </a:tabLst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ъект 2"/>
          <p:cNvSpPr>
            <a:spLocks noGrp="1"/>
          </p:cNvSpPr>
          <p:nvPr>
            <p:ph sz="quarter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marL="50800" indent="225425" algn="just" eaLnBrk="1" hangingPunct="1">
              <a:lnSpc>
                <a:spcPct val="90000"/>
              </a:lnSpc>
              <a:spcBef>
                <a:spcPts val="25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0800" indent="225425" algn="just" eaLnBrk="1" hangingPunct="1">
              <a:lnSpc>
                <a:spcPct val="90000"/>
              </a:lnSpc>
              <a:spcBef>
                <a:spcPts val="25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0800" indent="225425" algn="just" eaLnBrk="1" hangingPunct="1">
              <a:lnSpc>
                <a:spcPct val="90000"/>
              </a:lnSpc>
              <a:spcBef>
                <a:spcPts val="25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Среди всего многообразия способов поведения человека в трудной для него ситуации можно выделить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конструктивные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неконструктивные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стратегии.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50800" indent="225425" algn="just" eaLnBrk="1" hangingPunct="1">
              <a:lnSpc>
                <a:spcPct val="90000"/>
              </a:lnSpc>
              <a:spcBef>
                <a:spcPts val="100"/>
              </a:spcBef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Конструктивные способы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решения проблем направлены на активное преобразование ситуации, на преодоление травмирующих обстоятельств, в результате чего возникает чувство роста собственных возможностей, усиление себя как субъекта собственной жизни. Это вовсе не означает отсутствия тревог и сомнений в будущем.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50800" indent="225425" eaLnBrk="1" hangingPunct="1">
              <a:lnSpc>
                <a:spcPct val="90000"/>
              </a:lnSpc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ъект 2"/>
          <p:cNvSpPr>
            <a:spLocks noGrp="1"/>
          </p:cNvSpPr>
          <p:nvPr>
            <p:ph sz="quarter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marL="255588" eaLnBrk="1" hangingPunct="1">
              <a:lnSpc>
                <a:spcPct val="80000"/>
              </a:lnSpc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Конструктивные способы: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marL="255588" algn="just" eaLnBrk="1" hangingPunct="1">
              <a:lnSpc>
                <a:spcPct val="80000"/>
              </a:lnSpc>
              <a:spcBef>
                <a:spcPts val="213"/>
              </a:spcBef>
              <a:buFont typeface="Arial" charset="0"/>
              <a:buChar char="*"/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достижение цели собственными силами (не отступать, приложить усилия, чтобы добиться намеченного);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marL="255588" algn="just" eaLnBrk="1" hangingPunct="1">
              <a:lnSpc>
                <a:spcPct val="80000"/>
              </a:lnSpc>
              <a:buFont typeface="Arial" charset="0"/>
              <a:buChar char="*"/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обращение за помощью к другим людям, включенным в данную ситуацию или обладающим опытом разрешения подобных проблем («обращаюсь к родителям», «посоветовалась с подругой», «решаем вместе с теми, кого это касается», «мне помогли одноклассники»,  «я бы обратился к специалисту»);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marL="255588" algn="just" eaLnBrk="1" hangingPunct="1">
              <a:lnSpc>
                <a:spcPct val="80000"/>
              </a:lnSpc>
              <a:spcBef>
                <a:spcPts val="25"/>
              </a:spcBef>
              <a:buFont typeface="Arial" charset="0"/>
              <a:buChar char="*"/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тщательное обдумывание проблемы и различных путей ее решения (поразмышлять, поговорить с собой; вести себя обдуманно; «не делать глупостей»);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marL="255588" algn="just" eaLnBrk="1" hangingPunct="1">
              <a:lnSpc>
                <a:spcPct val="80000"/>
              </a:lnSpc>
              <a:spcBef>
                <a:spcPts val="175"/>
              </a:spcBef>
              <a:buFont typeface="Arial" charset="0"/>
              <a:buChar char="*"/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изменение своего отношения к проблемной ситуации (отнестись к происшедшему с юмором);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marL="255588" algn="just" eaLnBrk="1" hangingPunct="1">
              <a:lnSpc>
                <a:spcPct val="80000"/>
              </a:lnSpc>
              <a:spcBef>
                <a:spcPts val="125"/>
              </a:spcBef>
              <a:buFont typeface="Arial" charset="0"/>
              <a:buChar char="*"/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изменения в себе самом, в системе собственных установок и привычных стереотипов («нужно искать причины в себе», «пытаюсь измениться сама»).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marL="255588" eaLnBrk="1" hangingPunct="1">
              <a:lnSpc>
                <a:spcPct val="80000"/>
              </a:lnSpc>
            </a:pPr>
            <a:endParaRPr lang="ru-RU" sz="25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ъект 2"/>
          <p:cNvSpPr>
            <a:spLocks noGrp="1"/>
          </p:cNvSpPr>
          <p:nvPr>
            <p:ph sz="quarter" idx="1"/>
          </p:nvPr>
        </p:nvSpPr>
        <p:spPr>
          <a:xfrm>
            <a:off x="457200" y="476250"/>
            <a:ext cx="8229600" cy="5649913"/>
          </a:xfrm>
        </p:spPr>
        <p:txBody>
          <a:bodyPr>
            <a:normAutofit/>
          </a:bodyPr>
          <a:lstStyle/>
          <a:p>
            <a:pPr indent="215900" algn="just" eaLnBrk="1" hangingPunct="1">
              <a:lnSpc>
                <a:spcPct val="80000"/>
              </a:lnSpc>
              <a:spcBef>
                <a:spcPts val="288"/>
              </a:spcBef>
            </a:pPr>
            <a:r>
              <a:rPr lang="ru-RU" sz="2500" i="1">
                <a:latin typeface="Times New Roman" pitchFamily="18" charset="0"/>
                <a:cs typeface="Times New Roman" pitchFamily="18" charset="0"/>
              </a:rPr>
              <a:t>Неконструктивные стратегии </a:t>
            </a:r>
            <a:r>
              <a:rPr lang="ru-RU" sz="2500">
                <a:latin typeface="Times New Roman" pitchFamily="18" charset="0"/>
                <a:cs typeface="Times New Roman" pitchFamily="18" charset="0"/>
              </a:rPr>
              <a:t>поведения направлены не на причину проблемы, которая «задвигается» на дальний план, а представляют собой различные формы самоуспокоения и выхода негативной энергии, создающие иллюзию относительного благополучия.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indent="215900" eaLnBrk="1" hangingPunct="1">
              <a:lnSpc>
                <a:spcPct val="80000"/>
              </a:lnSpc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Неконструктивные способы: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indent="215900" algn="just" eaLnBrk="1" hangingPunct="1">
              <a:lnSpc>
                <a:spcPct val="80000"/>
              </a:lnSpc>
              <a:buFont typeface="Arial" charset="0"/>
              <a:buChar char="*"/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формы психологической защиты — вплоть до вытеснения проблемы из сознания («не обращать внимания», «смотреть на все поверхностно», «уйти в себя и никого туда не пускать», «стараюсь избегать проблем», «я и не пытался ничего предпринимать»);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indent="215900" algn="just" eaLnBrk="1" hangingPunct="1">
              <a:lnSpc>
                <a:spcPct val="80000"/>
              </a:lnSpc>
              <a:buFont typeface="Arial" charset="0"/>
              <a:buChar char="*"/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импульсивное поведение, эмоциональные срывы, экстравагантные поступки, необъяснимые объективными причинами («на всех обижалась», «могу закатить истерику», «хлопаю дверьми», «целый день слоняюсь по улицам»);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indent="215900" eaLnBrk="1" hangingPunct="1">
              <a:lnSpc>
                <a:spcPct val="80000"/>
              </a:lnSpc>
              <a:buFont typeface="Arial" charset="0"/>
              <a:buChar char="*"/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агрессивные реакции.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ъект 2"/>
          <p:cNvSpPr>
            <a:spLocks noGrp="1"/>
          </p:cNvSpPr>
          <p:nvPr>
            <p:ph sz="quarter" idx="1"/>
          </p:nvPr>
        </p:nvSpPr>
        <p:spPr>
          <a:xfrm>
            <a:off x="457200" y="333375"/>
            <a:ext cx="8229600" cy="5792788"/>
          </a:xfrm>
        </p:spPr>
        <p:txBody>
          <a:bodyPr>
            <a:normAutofit/>
          </a:bodyPr>
          <a:lstStyle/>
          <a:p>
            <a:pPr marL="23813" indent="209550" algn="just" eaLnBrk="1" hangingPunct="1">
              <a:lnSpc>
                <a:spcPct val="80000"/>
              </a:lnSpc>
              <a:spcBef>
                <a:spcPts val="150"/>
              </a:spcBef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Проблемы во взаимоотношениях с родителями, конфликты с учителями –  типичное явление для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подростничества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однако сила, частота, резкость проявлений во многом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зависят от позиции взрослых, от стиля семейного воспитания, от умения реализовать уважительную, но не попустительскую тактику по отношению к поведению подростка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3813" indent="209550" algn="just" eaLnBrk="1" hangingPunct="1">
              <a:lnSpc>
                <a:spcPct val="80000"/>
              </a:lnSpc>
              <a:spcBef>
                <a:spcPts val="150"/>
              </a:spcBef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Необходимым и обязательным условием благополучных отношений подростка и взрослого является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создание общности в их жизни, содержательных контактов, расширение сферы сотрудничества, взаимопомощи и доверия, лучше всего по инициативе взрослого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23813" indent="209550" eaLnBrk="1" hangingPunct="1">
              <a:lnSpc>
                <a:spcPct val="80000"/>
              </a:lnSpc>
            </a:pPr>
            <a:endParaRPr lang="ru-RU" sz="3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ъект 2"/>
          <p:cNvSpPr>
            <a:spLocks noGrp="1"/>
          </p:cNvSpPr>
          <p:nvPr>
            <p:ph sz="quarter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marL="11113" algn="ctr" eaLnBrk="1" hangingPunct="1">
              <a:spcBef>
                <a:spcPts val="1025"/>
              </a:spcBef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11113" algn="ctr" eaLnBrk="1" hangingPunct="1">
              <a:spcBef>
                <a:spcPts val="1025"/>
              </a:spcBef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11113" algn="ctr" eaLnBrk="1" hangingPunct="1">
              <a:spcBef>
                <a:spcPts val="1025"/>
              </a:spcBef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11113" algn="ctr" eaLnBrk="1" hangingPunct="1">
              <a:spcBef>
                <a:spcPts val="1025"/>
              </a:spcBef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Познавательное развитие в подростковом возрасте</a:t>
            </a:r>
          </a:p>
          <a:p>
            <a:pPr marL="11113" algn="just" eaLnBrk="1" hangingPunct="1">
              <a:spcBef>
                <a:spcPts val="1025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Младший подростковый возраст характеризуется возрастанием познавательной активности («пик любознательности» приходится на 11 — 12 лет), расширением познавательных интересов.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11113" eaLnBrk="1" hangingPunct="1"/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ъект 2"/>
          <p:cNvSpPr>
            <a:spLocks noGrp="1"/>
          </p:cNvSpPr>
          <p:nvPr>
            <p:ph sz="quarter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/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i="1" dirty="0">
                <a:latin typeface="Times New Roman" pitchFamily="18" charset="0"/>
                <a:cs typeface="Times New Roman" pitchFamily="18" charset="0"/>
              </a:rPr>
              <a:t>Восприятие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становится избирательной, целенаправленной, аналитико-синтетической деятельностью. </a:t>
            </a:r>
          </a:p>
          <a:p>
            <a:pPr eaLnBrk="1" hangingPunct="1"/>
            <a:r>
              <a:rPr lang="ru-RU" dirty="0">
                <a:latin typeface="Times New Roman" pitchFamily="18" charset="0"/>
                <a:cs typeface="Times New Roman" pitchFamily="18" charset="0"/>
              </a:rPr>
              <a:t>Качественно улучшаются все основные параметры внимания: объем, устойчивость, интенсивность, возможность распределения и переключения; оно оказывается контролируемым, произвольным процессом.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ъект 2"/>
          <p:cNvSpPr>
            <a:spLocks noGrp="1"/>
          </p:cNvSpPr>
          <p:nvPr>
            <p:ph sz="quarter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/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i="1" dirty="0">
                <a:latin typeface="Times New Roman" pitchFamily="18" charset="0"/>
                <a:cs typeface="Times New Roman" pitchFamily="18" charset="0"/>
              </a:rPr>
              <a:t>Память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внутренне опосредствована логическими операциями; запо­минание и воспроизведение приобретают смысловой характер. </a:t>
            </a:r>
          </a:p>
          <a:p>
            <a:pPr eaLnBrk="1" hangingPunct="1"/>
            <a:r>
              <a:rPr lang="ru-RU" dirty="0">
                <a:latin typeface="Times New Roman" pitchFamily="18" charset="0"/>
                <a:cs typeface="Times New Roman" pitchFamily="18" charset="0"/>
              </a:rPr>
              <a:t>Увеличивается объем памяти, избирательность и точность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мнемической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деятельности. </a:t>
            </a:r>
          </a:p>
          <a:p>
            <a:pPr eaLnBrk="1" hangingPunct="1"/>
            <a:r>
              <a:rPr lang="ru-RU" dirty="0">
                <a:latin typeface="Times New Roman" pitchFamily="18" charset="0"/>
                <a:cs typeface="Times New Roman" pitchFamily="18" charset="0"/>
              </a:rPr>
              <a:t>Постепенно перестраиваются процессы мышления -  оперирование конкретными представлениями сменяется теоретическим мышлением.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Объект 2"/>
          <p:cNvSpPr>
            <a:spLocks noGrp="1"/>
          </p:cNvSpPr>
          <p:nvPr>
            <p:ph sz="quarter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Переходность психики подростка состоит в сосуществовании, одновременном присутствии в ней черт детскости и взрослости.</a:t>
            </a:r>
          </a:p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В подростковом возрасте нередко сохраняется </a:t>
            </a:r>
            <a:r>
              <a:rPr lang="ru-RU" i="1">
                <a:latin typeface="Times New Roman" pitchFamily="18" charset="0"/>
                <a:cs typeface="Times New Roman" pitchFamily="18" charset="0"/>
              </a:rPr>
              <a:t>склонность к поведенческим реакциям, которые обычно характерны для более младшего возраста.</a:t>
            </a:r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ъект 2"/>
          <p:cNvSpPr>
            <a:spLocks noGrp="1"/>
          </p:cNvSpPr>
          <p:nvPr>
            <p:ph sz="quarter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3175" indent="212725" algn="just" eaLnBrk="1" hangingPunct="1"/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3175" indent="212725" algn="just" eaLnBrk="1" hangingPunct="1"/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3175" indent="212725" algn="just" eaLnBrk="1" hangingPunct="1"/>
            <a:r>
              <a:rPr lang="ru-RU" i="1" dirty="0">
                <a:latin typeface="Times New Roman" pitchFamily="18" charset="0"/>
                <a:cs typeface="Times New Roman" pitchFamily="18" charset="0"/>
              </a:rPr>
              <a:t>Теоретическое дискурсивное (рассуждающее) мышление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строится на умении оперировать понятиями, сопоставлять их, переходить в ходе размышления от одного суждения к другому. </a:t>
            </a:r>
          </a:p>
          <a:p>
            <a:pPr marL="3175" indent="212725" algn="just" eaLnBrk="1" hangingPunct="1"/>
            <a:r>
              <a:rPr lang="ru-RU" dirty="0">
                <a:latin typeface="Times New Roman" pitchFamily="18" charset="0"/>
                <a:cs typeface="Times New Roman" pitchFamily="18" charset="0"/>
              </a:rPr>
              <a:t>В связи с развитием самостоятельного мышления, переходом к инициативной познавательной активности усиливаются индивидуальные различия в интеллектуальной деятельности.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3175" indent="212725" eaLnBrk="1" hangingPunct="1"/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ъект 2"/>
          <p:cNvSpPr>
            <a:spLocks noGrp="1"/>
          </p:cNvSpPr>
          <p:nvPr>
            <p:ph sz="quarter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marL="17463" indent="219075" algn="just" eaLnBrk="1" hangingPunct="1">
              <a:spcBef>
                <a:spcPts val="888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7463" indent="219075" algn="just" eaLnBrk="1" hangingPunct="1">
              <a:spcBef>
                <a:spcPts val="888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7463" indent="219075" algn="just" eaLnBrk="1" hangingPunct="1">
              <a:spcBef>
                <a:spcPts val="888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7463" indent="219075" algn="just" eaLnBrk="1" hangingPunct="1">
              <a:spcBef>
                <a:spcPts val="888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Решающее значение для развития теоретического мышления и логической памяти имеет организация и мотивация учебной деятельности в средних классах школы, содержание учебных программ, система методов подачи учебного материала и контроля за его усвоением.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17463" indent="219075" eaLnBrk="1" hangingPunct="1"/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ъект 2"/>
          <p:cNvSpPr>
            <a:spLocks noGrp="1"/>
          </p:cNvSpPr>
          <p:nvPr>
            <p:ph sz="quarter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indent="215900" algn="just" eaLnBrk="1" hangingPunct="1">
              <a:spcBef>
                <a:spcPts val="75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215900" algn="just" eaLnBrk="1" hangingPunct="1">
              <a:spcBef>
                <a:spcPts val="75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215900" algn="just" eaLnBrk="1" hangingPunct="1">
              <a:spcBef>
                <a:spcPts val="75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215900" algn="just" eaLnBrk="1" hangingPunct="1">
              <a:spcBef>
                <a:spcPts val="75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 подростка развивается интерес к психологическим переживаниям других людей и к своим собственным. Обращенность подростка в будущее, еще очень туманное и неопределенное, реализуется в форме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мечты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создании некой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воображаемой действительности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indent="215900" eaLnBrk="1" hangingPunct="1"/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Объект 2"/>
          <p:cNvSpPr>
            <a:spLocks noGrp="1"/>
          </p:cNvSpPr>
          <p:nvPr>
            <p:ph sz="quarter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indent="212725" algn="just" eaLnBrk="1" hangingPunct="1">
              <a:lnSpc>
                <a:spcPct val="80000"/>
              </a:lnSpc>
              <a:spcBef>
                <a:spcPts val="963"/>
              </a:spcBef>
            </a:pPr>
            <a:r>
              <a:rPr lang="ru-RU" sz="2500">
                <a:latin typeface="Times New Roman" pitchFamily="18" charset="0"/>
                <a:cs typeface="Times New Roman" pitchFamily="18" charset="0"/>
              </a:rPr>
              <a:t>Л.С. Выготский считал проблему интересов «ключом ко всей проблеме психологического развития подростка». Он выделил несколько групп интересов («доминант») подростка: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indent="212725" algn="just" eaLnBrk="1" hangingPunct="1">
              <a:lnSpc>
                <a:spcPct val="80000"/>
              </a:lnSpc>
              <a:buFont typeface="Arial" charset="0"/>
              <a:buChar char="*"/>
            </a:pPr>
            <a:r>
              <a:rPr lang="ru-RU" sz="2500" i="1">
                <a:latin typeface="Times New Roman" pitchFamily="18" charset="0"/>
                <a:cs typeface="Times New Roman" pitchFamily="18" charset="0"/>
              </a:rPr>
              <a:t>«эгоцентрическая доминанта» </a:t>
            </a:r>
            <a:r>
              <a:rPr lang="ru-RU" sz="2500">
                <a:latin typeface="Times New Roman" pitchFamily="18" charset="0"/>
                <a:cs typeface="Times New Roman" pitchFamily="18" charset="0"/>
              </a:rPr>
              <a:t>(интерес к собственной личности);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indent="212725" algn="just" eaLnBrk="1" hangingPunct="1">
              <a:lnSpc>
                <a:spcPct val="80000"/>
              </a:lnSpc>
              <a:buFont typeface="Arial" charset="0"/>
              <a:buChar char="*"/>
            </a:pPr>
            <a:r>
              <a:rPr lang="ru-RU" sz="2500" i="1">
                <a:latin typeface="Times New Roman" pitchFamily="18" charset="0"/>
                <a:cs typeface="Times New Roman" pitchFamily="18" charset="0"/>
              </a:rPr>
              <a:t>«доминанта дали» </a:t>
            </a:r>
            <a:r>
              <a:rPr lang="ru-RU" sz="2500">
                <a:latin typeface="Times New Roman" pitchFamily="18" charset="0"/>
                <a:cs typeface="Times New Roman" pitchFamily="18" charset="0"/>
              </a:rPr>
              <a:t>(большая субъективная значимость отдаленных событий, чем текущих и ближайших);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indent="212725" eaLnBrk="1" hangingPunct="1">
              <a:lnSpc>
                <a:spcPct val="80000"/>
              </a:lnSpc>
              <a:buFont typeface="Arial" charset="0"/>
              <a:buNone/>
            </a:pP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indent="212725" algn="just" eaLnBrk="1" hangingPunct="1">
              <a:lnSpc>
                <a:spcPct val="80000"/>
              </a:lnSpc>
              <a:buFont typeface="Arial" charset="0"/>
              <a:buChar char="*"/>
            </a:pPr>
            <a:r>
              <a:rPr lang="ru-RU" sz="2500" i="1">
                <a:latin typeface="Times New Roman" pitchFamily="18" charset="0"/>
                <a:cs typeface="Times New Roman" pitchFamily="18" charset="0"/>
              </a:rPr>
              <a:t>«доминанта усилия» </a:t>
            </a:r>
            <a:r>
              <a:rPr lang="ru-RU" sz="2500">
                <a:latin typeface="Times New Roman" pitchFamily="18" charset="0"/>
                <a:cs typeface="Times New Roman" pitchFamily="18" charset="0"/>
              </a:rPr>
              <a:t>(тяга к сопротивлению, к преодолению, к волевому усилию, которые могут проявляться в негативных формах: в упрямстве, хулиганстве и т.п.);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indent="212725" algn="just" eaLnBrk="1" hangingPunct="1">
              <a:lnSpc>
                <a:spcPct val="80000"/>
              </a:lnSpc>
              <a:buFont typeface="Arial" charset="0"/>
              <a:buChar char="*"/>
            </a:pPr>
            <a:r>
              <a:rPr lang="ru-RU" sz="2500" i="1">
                <a:latin typeface="Times New Roman" pitchFamily="18" charset="0"/>
                <a:cs typeface="Times New Roman" pitchFamily="18" charset="0"/>
              </a:rPr>
              <a:t>«доминанта романтики» </a:t>
            </a:r>
            <a:r>
              <a:rPr lang="ru-RU" sz="2500">
                <a:latin typeface="Times New Roman" pitchFamily="18" charset="0"/>
                <a:cs typeface="Times New Roman" pitchFamily="18" charset="0"/>
              </a:rPr>
              <a:t>(стремление к неизведанному, рискованному, приключениям).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indent="212725" eaLnBrk="1" hangingPunct="1">
              <a:lnSpc>
                <a:spcPct val="80000"/>
              </a:lnSpc>
            </a:pPr>
            <a:endParaRPr lang="ru-RU" sz="25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ъект 2"/>
          <p:cNvSpPr>
            <a:spLocks noGrp="1"/>
          </p:cNvSpPr>
          <p:nvPr>
            <p:ph sz="quarter" idx="1"/>
          </p:nvPr>
        </p:nvSpPr>
        <p:spPr>
          <a:xfrm>
            <a:off x="457200" y="476250"/>
            <a:ext cx="8229600" cy="5649913"/>
          </a:xfrm>
        </p:spPr>
        <p:txBody>
          <a:bodyPr>
            <a:normAutofit lnSpcReduction="10000"/>
          </a:bodyPr>
          <a:lstStyle/>
          <a:p>
            <a:pPr marL="6350" indent="222250" algn="just" eaLnBrk="1" hangingPunct="1"/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Возникновение избирательных или, по определению Л.И.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Божович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постоянных (стержневых) личностных интересов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которые характеризуются «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ненасыщаемостью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», подталкивает подростков к постановке отдаленных целей, делает их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целеустремленнее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организованнее, гармоничнее. </a:t>
            </a:r>
          </a:p>
          <a:p>
            <a:pPr marL="6350" indent="222250" algn="just" eaLnBrk="1" hangingPunct="1"/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Стремление занять иную жизненную позицию, более самостоятельную (в отличие от потерявшей субъективную ценность позиции школьника), вызвано желанием воспитать в себе и проявить особенные качества личности.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6350" indent="222250" eaLnBrk="1" hangingPunct="1"/>
            <a:endParaRPr lang="ru-RU" sz="3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Объект 2"/>
          <p:cNvSpPr>
            <a:spLocks noGrp="1"/>
          </p:cNvSpPr>
          <p:nvPr>
            <p:ph sz="quarter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17463" indent="212725" algn="just" eaLnBrk="1" hangingPunct="1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7463" indent="212725" algn="just" eaLnBrk="1" hangingPunct="1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7463" indent="212725" algn="just" eaLnBrk="1" hangingPunct="1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7463" indent="212725" algn="just" eaLnBrk="1" hangingPunct="1"/>
            <a:r>
              <a:rPr lang="ru-RU" dirty="0">
                <a:latin typeface="Times New Roman" pitchFamily="18" charset="0"/>
                <a:cs typeface="Times New Roman" pitchFamily="18" charset="0"/>
              </a:rPr>
              <a:t>Характер протекания, острота кризисных явлений зависят во многом от чувствительности взрослых к тем переменам, которые происходят с растущим ребенком, от их способности гибко изменять воспитательную тактику, перестраивать отношения, учитывая новые потребности и новые способности подростка.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17463" indent="212725" eaLnBrk="1" hangingPunct="1"/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ъект 2"/>
          <p:cNvSpPr>
            <a:spLocks noGrp="1"/>
          </p:cNvSpPr>
          <p:nvPr>
            <p:ph sz="quarter" idx="1"/>
          </p:nvPr>
        </p:nvSpPr>
        <p:spPr>
          <a:xfrm>
            <a:off x="457200" y="476250"/>
            <a:ext cx="8229600" cy="56499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Выделяют особую форму </a:t>
            </a:r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подросткового эгоцентризма,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связанную с особенностями интеллекта подростка и его аффективной сферы. </a:t>
            </a:r>
          </a:p>
          <a:p>
            <a:pPr eaLnBrk="1" hangingPunct="1">
              <a:lnSpc>
                <a:spcPct val="90000"/>
              </a:lnSpc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Подросток затрудняется в дифференциации предмета своего мышления и мышления других людей. Поскольку он более всего заинтересован собой, происходящими с ним психофизиологическими изменениями, он интенсивно анализирует и оценивает себя. </a:t>
            </a:r>
          </a:p>
          <a:p>
            <a:pPr eaLnBrk="1" hangingPunct="1">
              <a:lnSpc>
                <a:spcPct val="90000"/>
              </a:lnSpc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При этом у него возникает ИЛЛЮЗИЯ, будто другие люди озабочены тем же самым, т.е. непрерывно оценивают его поведение, внешность, образ мыслей и чувств. </a:t>
            </a:r>
            <a:endParaRPr lang="ru-RU" sz="3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Объект 2"/>
          <p:cNvSpPr>
            <a:spLocks noGrp="1"/>
          </p:cNvSpPr>
          <p:nvPr>
            <p:ph sz="quarter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marL="6350" indent="212725" algn="just" eaLnBrk="1" hangingPunct="1">
              <a:spcBef>
                <a:spcPts val="25"/>
              </a:spcBef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6350" indent="212725" algn="just" eaLnBrk="1" hangingPunct="1">
              <a:spcBef>
                <a:spcPts val="25"/>
              </a:spcBef>
            </a:pPr>
            <a:endParaRPr lang="ru-RU" i="1">
              <a:latin typeface="Times New Roman" pitchFamily="18" charset="0"/>
              <a:cs typeface="Times New Roman" pitchFamily="18" charset="0"/>
            </a:endParaRPr>
          </a:p>
          <a:p>
            <a:pPr marL="6350" indent="212725" algn="just" eaLnBrk="1" hangingPunct="1">
              <a:spcBef>
                <a:spcPts val="25"/>
              </a:spcBef>
            </a:pPr>
            <a:r>
              <a:rPr lang="ru-RU" i="1">
                <a:latin typeface="Times New Roman" pitchFamily="18" charset="0"/>
                <a:cs typeface="Times New Roman" pitchFamily="18" charset="0"/>
              </a:rPr>
              <a:t>Феномен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«воображаемая аудитория»,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один из компонентов эгоцентризма, состоит в убеждении, что его постоянно окружают некие зрители, а он как бы все время находится на сцене. </a:t>
            </a:r>
          </a:p>
          <a:p>
            <a:pPr marL="6350" indent="212725" algn="just" eaLnBrk="1" hangingPunct="1">
              <a:spcBef>
                <a:spcPts val="25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Другой компонент подросткового эгоцентризма – 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личный миф. </a:t>
            </a:r>
          </a:p>
          <a:p>
            <a:pPr marL="6350" indent="212725" algn="just">
              <a:spcBef>
                <a:spcPts val="25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Личный миф – это вера в уникальность собственных чувств страдания, любви, ненависти, стыда, основанная на сосредоточенности на собственных переживаниях.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6350" indent="212725" eaLnBrk="1" hangingPunct="1"/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Объект 2"/>
          <p:cNvSpPr>
            <a:spLocks noGrp="1"/>
          </p:cNvSpPr>
          <p:nvPr>
            <p:ph sz="quarter" idx="1"/>
          </p:nvPr>
        </p:nvSpPr>
        <p:spPr>
          <a:xfrm>
            <a:off x="457200" y="404813"/>
            <a:ext cx="8229600" cy="57213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000">
                <a:latin typeface="Times New Roman" pitchFamily="18" charset="0"/>
                <a:cs typeface="Times New Roman" pitchFamily="18" charset="0"/>
              </a:rPr>
              <a:t>К концу подросткового возраста складывается достаточно развитое самосознание. Происходит постепенный переход от оценки, заимствованной у взрослых, к </a:t>
            </a:r>
            <a:r>
              <a:rPr lang="ru-RU" sz="3000" i="1">
                <a:latin typeface="Times New Roman" pitchFamily="18" charset="0"/>
                <a:cs typeface="Times New Roman" pitchFamily="18" charset="0"/>
              </a:rPr>
              <a:t>самооценке, </a:t>
            </a:r>
            <a:r>
              <a:rPr lang="ru-RU" sz="3000">
                <a:latin typeface="Times New Roman" pitchFamily="18" charset="0"/>
                <a:cs typeface="Times New Roman" pitchFamily="18" charset="0"/>
              </a:rPr>
              <a:t>возникает стремление к </a:t>
            </a:r>
            <a:r>
              <a:rPr lang="ru-RU" sz="3000" i="1">
                <a:latin typeface="Times New Roman" pitchFamily="18" charset="0"/>
                <a:cs typeface="Times New Roman" pitchFamily="18" charset="0"/>
              </a:rPr>
              <a:t>самовыражению, самоутверждению, самореализации, самовоспитанию, </a:t>
            </a:r>
            <a:r>
              <a:rPr lang="ru-RU" sz="3000">
                <a:latin typeface="Times New Roman" pitchFamily="18" charset="0"/>
                <a:cs typeface="Times New Roman" pitchFamily="18" charset="0"/>
              </a:rPr>
              <a:t>к формированию положительных качеств и преодолению отрицательных (побороть лень, развить смелость).</a:t>
            </a:r>
          </a:p>
          <a:p>
            <a:pPr eaLnBrk="1" hangingPunct="1">
              <a:lnSpc>
                <a:spcPct val="80000"/>
              </a:lnSpc>
            </a:pPr>
            <a:r>
              <a:rPr lang="ru-RU" sz="3000">
                <a:latin typeface="Times New Roman" pitchFamily="18" charset="0"/>
                <a:cs typeface="Times New Roman" pitchFamily="18" charset="0"/>
              </a:rPr>
              <a:t>Способность к постановке перспективных задач придает новый смысл учебной деятельности, происходит поворот к новым задачам: самосовершенствования, саморазвития, самоактуализации.</a:t>
            </a:r>
            <a:endParaRPr lang="ru-RU" sz="3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Объект 2"/>
          <p:cNvSpPr>
            <a:spLocks noGrp="1"/>
          </p:cNvSpPr>
          <p:nvPr>
            <p:ph sz="quarter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marL="26988" indent="219075" algn="just" eaLnBrk="1" hangingPunct="1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6988" indent="219075" algn="just" eaLnBrk="1" hangingPunct="1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6988" indent="219075" algn="just" eaLnBrk="1" hangingPunct="1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6988" indent="219075" algn="just" eaLnBrk="1" hangingPunct="1"/>
            <a:r>
              <a:rPr lang="ru-RU" dirty="0">
                <a:latin typeface="Times New Roman" pitchFamily="18" charset="0"/>
                <a:cs typeface="Times New Roman" pitchFamily="18" charset="0"/>
              </a:rPr>
              <a:t>Кризис перехода к юности (15—18 лет) связан с проблемой становления человека как субъекта собственного развития. Завершается же социально-психологическое и личностное самоопределение уже за пределами школьного возраста, в среднем между 18 и 21 годами.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6988" indent="219075" eaLnBrk="1" hangingPunct="1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ъект 2"/>
          <p:cNvSpPr>
            <a:spLocks noGrp="1"/>
          </p:cNvSpPr>
          <p:nvPr>
            <p:ph sz="quarter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algn="just" eaLnBrk="1" hangingPunct="1">
              <a:spcBef>
                <a:spcPts val="25"/>
              </a:spcBef>
              <a:buFont typeface="Times New Roman" pitchFamily="18" charset="0"/>
              <a:buAutoNum type="arabicPeriod"/>
              <a:tabLst>
                <a:tab pos="395288" algn="l"/>
              </a:tabLst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25"/>
              </a:spcBef>
              <a:buFont typeface="Times New Roman" pitchFamily="18" charset="0"/>
              <a:buAutoNum type="arabicPeriod"/>
              <a:tabLst>
                <a:tab pos="395288" algn="l"/>
              </a:tabLst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25"/>
              </a:spcBef>
              <a:buFont typeface="Times New Roman" pitchFamily="18" charset="0"/>
              <a:buAutoNum type="arabicPeriod"/>
              <a:tabLst>
                <a:tab pos="395288" algn="l"/>
              </a:tabLst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Реакция отказа.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Она выражается в отказе от обычных форм поведения: контактов, домашних обязанностей, учебы и т. д. Причиной чаще всего бывает резкая перемена привычных условий жизни (отрыв от семьи, перемена школы), а почвой, облегчающей возникновение таких реакций, – психическая незрелость, черты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невротичности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тормозимости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tabLst>
                <a:tab pos="395288" algn="l"/>
              </a:tabLst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Объект 2"/>
          <p:cNvSpPr>
            <a:spLocks noGrp="1"/>
          </p:cNvSpPr>
          <p:nvPr>
            <p:ph sz="quarter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eaLnBrk="1" hangingPunct="1"/>
            <a:r>
              <a:rPr lang="ru-RU"/>
              <a:t>Выводы :</a:t>
            </a:r>
          </a:p>
          <a:p>
            <a:pPr eaLnBrk="1" hangingPunct="1"/>
            <a:endParaRPr lang="ru-RU"/>
          </a:p>
        </p:txBody>
      </p:sp>
      <p:pic>
        <p:nvPicPr>
          <p:cNvPr id="46082" name="Picture 2" descr="C:\Users\Тася\Desktop\Девочки-подростк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1084263"/>
            <a:ext cx="5257800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Объект 2"/>
          <p:cNvSpPr>
            <a:spLocks noGrp="1"/>
          </p:cNvSpPr>
          <p:nvPr>
            <p:ph sz="quarter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ctr" eaLnBrk="1" hangingPunct="1"/>
            <a:endParaRPr lang="en-US" dirty="0"/>
          </a:p>
          <a:p>
            <a:pPr algn="ctr" eaLnBrk="1" hangingPunct="1"/>
            <a:endParaRPr lang="en-US" dirty="0"/>
          </a:p>
          <a:p>
            <a:pPr marL="0" indent="0" algn="ctr" eaLnBrk="1" hangingPunct="1">
              <a:buNone/>
            </a:pPr>
            <a:endParaRPr lang="en-US" dirty="0"/>
          </a:p>
          <a:p>
            <a:pPr algn="ctr" eaLnBrk="1" hangingPunct="1"/>
            <a:endParaRPr lang="en-US" dirty="0"/>
          </a:p>
          <a:p>
            <a:pPr algn="ctr" eaLnBrk="1" hangingPunct="1"/>
            <a:r>
              <a:rPr lang="ru-RU" dirty="0"/>
              <a:t>Спасибо за внимание!</a:t>
            </a:r>
            <a:endParaRPr lang="en-US" dirty="0"/>
          </a:p>
          <a:p>
            <a:pPr algn="ctr" eaLnBrk="1" hangingPunct="1"/>
            <a:endParaRPr lang="en-US" dirty="0"/>
          </a:p>
          <a:p>
            <a:pPr algn="ctr" eaLnBrk="1" hangingPunct="1"/>
            <a:endParaRPr lang="en-US" dirty="0"/>
          </a:p>
          <a:p>
            <a:pPr algn="r" eaLnBrk="1" hangingPunct="1"/>
            <a:endParaRPr lang="ru-RU" dirty="0"/>
          </a:p>
          <a:p>
            <a:pPr algn="r" eaLnBrk="1" hangingPunct="1"/>
            <a:r>
              <a:rPr lang="en-US" dirty="0"/>
              <a:t>helen_dudina@mail.ru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9144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2"/>
          <p:cNvSpPr>
            <a:spLocks noGrp="1"/>
          </p:cNvSpPr>
          <p:nvPr>
            <p:ph sz="quarter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marL="0" indent="0" algn="just" eaLnBrk="1" hangingPunct="1">
              <a:spcBef>
                <a:spcPts val="125"/>
              </a:spcBef>
              <a:buFont typeface="Arial" charset="0"/>
              <a:buNone/>
              <a:tabLst>
                <a:tab pos="395288" algn="l"/>
              </a:tabLst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125"/>
              </a:spcBef>
              <a:buFont typeface="Arial" charset="0"/>
              <a:buNone/>
              <a:tabLst>
                <a:tab pos="395288" algn="l"/>
              </a:tabLst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125"/>
              </a:spcBef>
              <a:buFont typeface="Arial" charset="0"/>
              <a:buNone/>
              <a:tabLst>
                <a:tab pos="395288" algn="l"/>
              </a:tabLst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2. Реакция оппозиции, протеста.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Она проявляется в противопоставлении своего поведения требуемому: в демонстративной браваде, в прогулах, побегах, кражах и даже нелепых на первый взгляд поступках, совершаемых как протестные.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2"/>
          <p:cNvSpPr>
            <a:spLocks noGrp="1"/>
          </p:cNvSpPr>
          <p:nvPr>
            <p:ph sz="quarter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marL="0" indent="0" algn="just" eaLnBrk="1" hangingPunct="1">
              <a:spcBef>
                <a:spcPts val="75"/>
              </a:spcBef>
              <a:buFont typeface="Arial" charset="0"/>
              <a:buNone/>
              <a:tabLst>
                <a:tab pos="395288" algn="l"/>
              </a:tabLst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75"/>
              </a:spcBef>
              <a:buFont typeface="Arial" charset="0"/>
              <a:buNone/>
              <a:tabLst>
                <a:tab pos="395288" algn="l"/>
              </a:tabLst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75"/>
              </a:spcBef>
              <a:buFont typeface="Arial" charset="0"/>
              <a:buNone/>
              <a:tabLst>
                <a:tab pos="395288" algn="l"/>
              </a:tabLst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3. Реакция имитации.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Она обычно свойственна детскому возрасту и проявляется в подражании родным и близким. У подростков объектом для подражания чаще всего становится взрослый, теми или иными качествами импонирующий его идеалам (например, подросток, мечтающий о театре, подражает в манерах любимому актеру). Реакция имитации характерна для личностно незрелых подростков в асоциальной среде.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tabLst>
                <a:tab pos="395288" algn="l"/>
              </a:tabLst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ъект 2"/>
          <p:cNvSpPr>
            <a:spLocks noGrp="1"/>
          </p:cNvSpPr>
          <p:nvPr>
            <p:ph sz="quarter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marL="0" indent="0" algn="just" eaLnBrk="1" hangingPunct="1">
              <a:spcBef>
                <a:spcPts val="25"/>
              </a:spcBef>
              <a:buFont typeface="Arial" charset="0"/>
              <a:buNone/>
              <a:tabLst>
                <a:tab pos="395288" algn="l"/>
              </a:tabLst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25"/>
              </a:spcBef>
              <a:buFont typeface="Arial" charset="0"/>
              <a:buNone/>
              <a:tabLst>
                <a:tab pos="395288" algn="l"/>
              </a:tabLst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25"/>
              </a:spcBef>
              <a:buFont typeface="Arial" charset="0"/>
              <a:buNone/>
              <a:tabLst>
                <a:tab pos="395288" algn="l"/>
              </a:tabLst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4. Реакция компенсации.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Она выражается в стремлении восполнить свою несостоятельность в одной области успехами в другой. Если в качестве компенсаторной реакции избраны асоциальные проявления, то возникают нарушения поведения. Так, неуспевающий подросток может пытаться добиться авторитета у одноклассников грубыми, вызывающими выходками.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tabLst>
                <a:tab pos="395288" algn="l"/>
              </a:tabLst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2"/>
          <p:cNvSpPr>
            <a:spLocks noGrp="1"/>
          </p:cNvSpPr>
          <p:nvPr>
            <p:ph sz="quarter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0" indent="0" algn="just" eaLnBrk="1" hangingPunct="1">
              <a:spcBef>
                <a:spcPts val="100"/>
              </a:spcBef>
              <a:buFont typeface="Arial" charset="0"/>
              <a:buNone/>
              <a:tabLst>
                <a:tab pos="395288" algn="l"/>
              </a:tabLst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100"/>
              </a:spcBef>
              <a:buFont typeface="Arial" charset="0"/>
              <a:buNone/>
              <a:tabLst>
                <a:tab pos="395288" algn="l"/>
              </a:tabLst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100"/>
              </a:spcBef>
              <a:buFont typeface="Arial" charset="0"/>
              <a:buNone/>
              <a:tabLst>
                <a:tab pos="395288" algn="l"/>
              </a:tabLst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5. Реакция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гиперкомпенсации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Обусловлена стремлением добиться успеха именно в той области, в которой ребенок или подросток обнаруживает наибольшую несостоятельность: </a:t>
            </a:r>
          </a:p>
          <a:p>
            <a:pPr marL="0" indent="0" algn="just" eaLnBrk="1" hangingPunct="1">
              <a:spcBef>
                <a:spcPts val="100"/>
              </a:spcBef>
              <a:tabLst>
                <a:tab pos="395288" algn="l"/>
              </a:tabLs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физической слабости –  настойчивое стремление к спортивным достижениям,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tabLst>
                <a:tab pos="395288" algn="l"/>
              </a:tabLs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стеснительности и ранимости – к общественной деятельности и т.д.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tabLst>
                <a:tab pos="395288" algn="l"/>
              </a:tabLst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ъект 2"/>
          <p:cNvSpPr>
            <a:spLocks noGrp="1"/>
          </p:cNvSpPr>
          <p:nvPr>
            <p:ph sz="quarter" idx="1"/>
          </p:nvPr>
        </p:nvSpPr>
        <p:spPr>
          <a:xfrm>
            <a:off x="457200" y="620713"/>
            <a:ext cx="8229600" cy="5505450"/>
          </a:xfrm>
        </p:spPr>
        <p:txBody>
          <a:bodyPr>
            <a:normAutofit/>
          </a:bodyPr>
          <a:lstStyle/>
          <a:p>
            <a:pPr indent="225425" algn="just" eaLnBrk="1" hangingPunct="1">
              <a:lnSpc>
                <a:spcPct val="90000"/>
              </a:lnSpc>
            </a:pPr>
            <a:r>
              <a:rPr lang="ru-RU" sz="3000" i="1">
                <a:latin typeface="Times New Roman" pitchFamily="18" charset="0"/>
                <a:cs typeface="Times New Roman" pitchFamily="18" charset="0"/>
              </a:rPr>
              <a:t>Собственно подростковые </a:t>
            </a:r>
            <a:r>
              <a:rPr lang="ru-RU" sz="3000">
                <a:latin typeface="Times New Roman" pitchFamily="18" charset="0"/>
                <a:cs typeface="Times New Roman" pitchFamily="18" charset="0"/>
              </a:rPr>
              <a:t>психологические реакции возникают при взаимодействии с окружающей средой и нередко формируют характерное поведение в этот период:</a:t>
            </a:r>
            <a:endParaRPr lang="ru-RU" sz="1700">
              <a:latin typeface="Times New Roman" pitchFamily="18" charset="0"/>
              <a:cs typeface="Times New Roman" pitchFamily="18" charset="0"/>
            </a:endParaRPr>
          </a:p>
          <a:p>
            <a:pPr indent="225425" algn="just" eaLnBrk="1" hangingPunct="1">
              <a:lnSpc>
                <a:spcPct val="90000"/>
              </a:lnSpc>
              <a:buFont typeface="Times New Roman" pitchFamily="18" charset="0"/>
              <a:buAutoNum type="arabicPeriod"/>
            </a:pPr>
            <a:r>
              <a:rPr lang="ru-RU" sz="3000" i="1">
                <a:latin typeface="Times New Roman" pitchFamily="18" charset="0"/>
                <a:cs typeface="Times New Roman" pitchFamily="18" charset="0"/>
              </a:rPr>
              <a:t>Реакция эмансипации. </a:t>
            </a:r>
            <a:r>
              <a:rPr lang="ru-RU" sz="3000">
                <a:latin typeface="Times New Roman" pitchFamily="18" charset="0"/>
                <a:cs typeface="Times New Roman" pitchFamily="18" charset="0"/>
              </a:rPr>
              <a:t>Она отражает стремление подростка к самостоятельности, к освобождению из-под опеки взрослых. При неблагоприятных средовых условиях эта реакция может лежать в основе побегов из дома или школы, аффективных вспышек, направленных на родителей, учителей, а также в основе отдельных асоциальных поступков.</a:t>
            </a:r>
            <a:endParaRPr lang="ru-RU" sz="1700">
              <a:latin typeface="Times New Roman" pitchFamily="18" charset="0"/>
              <a:cs typeface="Times New Roman" pitchFamily="18" charset="0"/>
            </a:endParaRPr>
          </a:p>
          <a:p>
            <a:pPr indent="225425" eaLnBrk="1" hangingPunct="1">
              <a:lnSpc>
                <a:spcPct val="90000"/>
              </a:lnSpc>
            </a:pPr>
            <a:endParaRPr lang="ru-RU" sz="3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ъект 2"/>
          <p:cNvSpPr>
            <a:spLocks noGrp="1"/>
          </p:cNvSpPr>
          <p:nvPr>
            <p:ph sz="quarter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  <a:tabLst>
                <a:tab pos="384175" algn="l"/>
              </a:tabLst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  <a:tabLst>
                <a:tab pos="384175" algn="l"/>
              </a:tabLst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  <a:tabLst>
                <a:tab pos="384175" algn="l"/>
              </a:tabLst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  <a:tabLst>
                <a:tab pos="384175" algn="l"/>
              </a:tabLst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2. Реакция «отрицательной имитации».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Она проявляется в поведении, контрастном по отношению к неблагоприятному поведению членов семьи, и отражает становление реакции эмансипации, борьбу за независимость.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tabLst>
                <a:tab pos="384175" algn="l"/>
              </a:tabLst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129</TotalTime>
  <Words>1688</Words>
  <Application>Microsoft Office PowerPoint</Application>
  <PresentationFormat>Экран (4:3)</PresentationFormat>
  <Paragraphs>117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9" baseType="lpstr">
      <vt:lpstr>Arial</vt:lpstr>
      <vt:lpstr>Calibri</vt:lpstr>
      <vt:lpstr>Cambria</vt:lpstr>
      <vt:lpstr>Franklin Gothic Book</vt:lpstr>
      <vt:lpstr>Perpetua</vt:lpstr>
      <vt:lpstr>Times New Roman</vt:lpstr>
      <vt:lpstr>Wingdings 2</vt:lpstr>
      <vt:lpstr>Справедливость</vt:lpstr>
      <vt:lpstr>Специфические особенности психики и поведения подростков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Специфические особенности психики и поведения подростков</dc:title>
  <dc:creator>Тася</dc:creator>
  <cp:lastModifiedBy>Вероника Акимова</cp:lastModifiedBy>
  <cp:revision>19</cp:revision>
  <dcterms:created xsi:type="dcterms:W3CDTF">2015-01-18T15:05:21Z</dcterms:created>
  <dcterms:modified xsi:type="dcterms:W3CDTF">2018-03-20T11:01:15Z</dcterms:modified>
</cp:coreProperties>
</file>